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56" r:id="rId2"/>
    <p:sldId id="258" r:id="rId3"/>
    <p:sldId id="263" r:id="rId4"/>
    <p:sldId id="264" r:id="rId5"/>
    <p:sldId id="266" r:id="rId6"/>
    <p:sldId id="267" r:id="rId7"/>
    <p:sldId id="265" r:id="rId8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53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79E32D-1234-4FD7-ACC8-828473F33329}" type="datetimeFigureOut">
              <a:rPr lang="cs-CZ" smtClean="0"/>
              <a:t>27.03.2025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0690A7-9B23-4469-8805-B186E23EBF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1119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27A3-6B61-4FF4-B5BE-9828A4D1B218}" type="datetimeFigureOut">
              <a:rPr lang="cs-CZ" smtClean="0"/>
              <a:t>27.03.2025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90A1-9734-4834-95EE-7013AAF51035}" type="slidenum">
              <a:rPr lang="cs-CZ" smtClean="0"/>
              <a:t>‹#›</a:t>
            </a:fld>
            <a:endParaRPr lang="cs-CZ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5318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27A3-6B61-4FF4-B5BE-9828A4D1B218}" type="datetimeFigureOut">
              <a:rPr lang="cs-CZ" smtClean="0"/>
              <a:t>27.03.2025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90A1-9734-4834-95EE-7013AAF510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9783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27A3-6B61-4FF4-B5BE-9828A4D1B218}" type="datetimeFigureOut">
              <a:rPr lang="cs-CZ" smtClean="0"/>
              <a:t>27.03.2025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90A1-9734-4834-95EE-7013AAF510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9965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27A3-6B61-4FF4-B5BE-9828A4D1B218}" type="datetimeFigureOut">
              <a:rPr lang="cs-CZ" smtClean="0"/>
              <a:t>27.03.2025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90A1-9734-4834-95EE-7013AAF51035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17068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27A3-6B61-4FF4-B5BE-9828A4D1B218}" type="datetimeFigureOut">
              <a:rPr lang="cs-CZ" smtClean="0"/>
              <a:t>27.03.2025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90A1-9734-4834-95EE-7013AAF510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64591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27A3-6B61-4FF4-B5BE-9828A4D1B218}" type="datetimeFigureOut">
              <a:rPr lang="cs-CZ" smtClean="0"/>
              <a:t>27.03.2025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90A1-9734-4834-95EE-7013AAF51035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348734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27A3-6B61-4FF4-B5BE-9828A4D1B218}" type="datetimeFigureOut">
              <a:rPr lang="cs-CZ" smtClean="0"/>
              <a:t>27.03.2025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90A1-9734-4834-95EE-7013AAF510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49070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27A3-6B61-4FF4-B5BE-9828A4D1B218}" type="datetimeFigureOut">
              <a:rPr lang="cs-CZ" smtClean="0"/>
              <a:t>27.03.2025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90A1-9734-4834-95EE-7013AAF510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4183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27A3-6B61-4FF4-B5BE-9828A4D1B218}" type="datetimeFigureOut">
              <a:rPr lang="cs-CZ" smtClean="0"/>
              <a:t>27.03.2025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90A1-9734-4834-95EE-7013AAF510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6138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27A3-6B61-4FF4-B5BE-9828A4D1B218}" type="datetimeFigureOut">
              <a:rPr lang="cs-CZ" smtClean="0"/>
              <a:t>27.03.2025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90A1-9734-4834-95EE-7013AAF510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927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27A3-6B61-4FF4-B5BE-9828A4D1B218}" type="datetimeFigureOut">
              <a:rPr lang="cs-CZ" smtClean="0"/>
              <a:t>27.03.2025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90A1-9734-4834-95EE-7013AAF510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5082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27A3-6B61-4FF4-B5BE-9828A4D1B218}" type="datetimeFigureOut">
              <a:rPr lang="cs-CZ" smtClean="0"/>
              <a:t>27.03.2025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90A1-9734-4834-95EE-7013AAF510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1557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27A3-6B61-4FF4-B5BE-9828A4D1B218}" type="datetimeFigureOut">
              <a:rPr lang="cs-CZ" smtClean="0"/>
              <a:t>27.03.2025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90A1-9734-4834-95EE-7013AAF510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5704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27A3-6B61-4FF4-B5BE-9828A4D1B218}" type="datetimeFigureOut">
              <a:rPr lang="cs-CZ" smtClean="0"/>
              <a:t>27.03.2025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90A1-9734-4834-95EE-7013AAF510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2207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27A3-6B61-4FF4-B5BE-9828A4D1B218}" type="datetimeFigureOut">
              <a:rPr lang="cs-CZ" smtClean="0"/>
              <a:t>27.03.2025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90A1-9734-4834-95EE-7013AAF510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6510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27A3-6B61-4FF4-B5BE-9828A4D1B218}" type="datetimeFigureOut">
              <a:rPr lang="cs-CZ" smtClean="0"/>
              <a:t>27.03.2025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90A1-9734-4834-95EE-7013AAF510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3193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27A3-6B61-4FF4-B5BE-9828A4D1B218}" type="datetimeFigureOut">
              <a:rPr lang="cs-CZ" smtClean="0"/>
              <a:t>27.03.2025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90A1-9734-4834-95EE-7013AAF510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1555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DF727A3-6B61-4FF4-B5BE-9828A4D1B218}" type="datetimeFigureOut">
              <a:rPr lang="cs-CZ" smtClean="0"/>
              <a:t>27.03.2025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83B90A1-9734-4834-95EE-7013AAF510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79850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B29241-7DB4-488E-8DA9-CC900D6562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679" y="461639"/>
            <a:ext cx="9143369" cy="4873841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sz="2700" dirty="0"/>
            </a:br>
            <a:br>
              <a:rPr lang="cs-CZ" sz="2700" dirty="0"/>
            </a:br>
            <a:br>
              <a:rPr lang="cs-CZ" sz="2700" dirty="0"/>
            </a:br>
            <a:r>
              <a:rPr lang="cs-CZ" sz="6700" b="1" dirty="0"/>
              <a:t>žáci s OMJ</a:t>
            </a:r>
            <a:br>
              <a:rPr lang="cs-CZ" sz="4900" b="1" dirty="0"/>
            </a:br>
            <a:r>
              <a:rPr lang="cs-CZ" sz="2000" b="1" dirty="0"/>
              <a:t>(ZAMĚŘENO NA UKRAJINSKÉ ŽÁKY)</a:t>
            </a:r>
            <a:br>
              <a:rPr lang="cs-CZ" sz="4900" b="1" dirty="0"/>
            </a:br>
            <a:br>
              <a:rPr lang="cs-CZ" sz="4900" b="1" dirty="0"/>
            </a:br>
            <a:br>
              <a:rPr lang="cs-CZ" sz="4900" b="1" dirty="0"/>
            </a:br>
            <a:endParaRPr lang="cs-CZ" sz="49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C8D0EB2-FADD-482F-95EF-AFFB87D869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12" y="3497802"/>
            <a:ext cx="6400800" cy="1837678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r>
              <a:rPr lang="cs-CZ" dirty="0"/>
              <a:t>Mgr. Vladimíra Havlíčková</a:t>
            </a:r>
          </a:p>
          <a:p>
            <a:r>
              <a:rPr lang="cs-CZ" dirty="0"/>
              <a:t>ZŠ a MŠ Nová, České Budějovice</a:t>
            </a:r>
          </a:p>
        </p:txBody>
      </p:sp>
      <p:pic>
        <p:nvPicPr>
          <p:cNvPr id="1026" name="Picture 2" descr="Učebnice pro ukrajinské žáky">
            <a:extLst>
              <a:ext uri="{FF2B5EF4-FFF2-40B4-BE49-F238E27FC236}">
                <a16:creationId xmlns:a16="http://schemas.microsoft.com/office/drawing/2014/main" id="{562883D2-403F-4F65-9C04-193B14AEF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394" y="1158060"/>
            <a:ext cx="4261757" cy="426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392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3F7DFF-A26D-49E1-996D-539196FD6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927" y="685800"/>
            <a:ext cx="10999432" cy="1471474"/>
          </a:xfrm>
        </p:spPr>
        <p:txBody>
          <a:bodyPr>
            <a:noAutofit/>
          </a:bodyPr>
          <a:lstStyle/>
          <a:p>
            <a:r>
              <a:rPr lang="cs-CZ" sz="4000" dirty="0"/>
              <a:t>Informace  k začleňování ukrajinských žáků do naší školy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4F0337-F64D-41F4-8B20-0AEFC10D0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1399872"/>
            <a:ext cx="6799664" cy="5906450"/>
          </a:xfrm>
        </p:spPr>
        <p:txBody>
          <a:bodyPr/>
          <a:lstStyle/>
          <a:p>
            <a:r>
              <a:rPr lang="cs-CZ" sz="2800" b="1" dirty="0"/>
              <a:t>ve třídě 3 - 12 ukrajinských žáků</a:t>
            </a:r>
          </a:p>
          <a:p>
            <a:r>
              <a:rPr lang="cs-CZ" sz="2800" b="1" dirty="0"/>
              <a:t>celkem na škole                            cca 120 ukrajinských dětí</a:t>
            </a:r>
          </a:p>
          <a:p>
            <a:r>
              <a:rPr lang="cs-CZ" sz="2800" b="1" dirty="0"/>
              <a:t>ve školním roce 2024/25 nově přibližně 35 nových ukrajinských žáků</a:t>
            </a:r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8B3EC36C-90A7-4601-9B22-89BFC79C54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08152" y="4526871"/>
            <a:ext cx="1857737" cy="931257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026" name="Picture 2" descr="https://www.zsnovacb.cz/themes/element_theme/assets/dist/img/banner.png">
            <a:extLst>
              <a:ext uri="{FF2B5EF4-FFF2-40B4-BE49-F238E27FC236}">
                <a16:creationId xmlns:a16="http://schemas.microsoft.com/office/drawing/2014/main" id="{09840BBD-8A0E-46FF-A0FB-A7B3088CC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562" y="1974870"/>
            <a:ext cx="4939453" cy="348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965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644E16-EE22-4503-90D9-53E622E2C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5012" y="1819920"/>
            <a:ext cx="1508572" cy="152398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762ED1A-C684-449B-9C6D-79C157840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685800"/>
            <a:ext cx="8388767" cy="56794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4400" b="1" dirty="0"/>
              <a:t>Podpora pro vyučující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sz="3600" b="1" dirty="0"/>
              <a:t>na U: materiály do výuky, překlady dokumentů aj.</a:t>
            </a:r>
          </a:p>
          <a:p>
            <a:r>
              <a:rPr lang="cs-CZ" sz="3600" b="1" dirty="0"/>
              <a:t>UA AP v nejvytíženějších třídách a dle aktuální potřeby</a:t>
            </a:r>
          </a:p>
          <a:p>
            <a:r>
              <a:rPr lang="cs-CZ" sz="3600" b="1" dirty="0"/>
              <a:t>UA psycholožka, spolupráce s ŠPP, s krizovým centrem</a:t>
            </a:r>
          </a:p>
          <a:p>
            <a:pPr marL="0" indent="0">
              <a:buNone/>
            </a:pPr>
            <a:endParaRPr lang="cs-CZ" sz="3600" b="1" dirty="0"/>
          </a:p>
          <a:p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837C7513-BFC8-43D5-9EDF-27BC8639D0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flipV="1">
            <a:off x="7085012" y="2057400"/>
            <a:ext cx="3657600" cy="152399"/>
          </a:xfrm>
        </p:spPr>
        <p:txBody>
          <a:bodyPr>
            <a:normAutofit fontScale="25000" lnSpcReduction="20000"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755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21C7E4-D4AD-43F2-BE4A-FCBB780FF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4E08986-499C-4181-B45E-84BCB5A9A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2057400"/>
            <a:ext cx="11140844" cy="3937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5400" b="1" dirty="0"/>
              <a:t>Výuka češtiny u žáků s OMJ</a:t>
            </a:r>
          </a:p>
          <a:p>
            <a:r>
              <a:rPr lang="cs-CZ" sz="3000" b="1" dirty="0"/>
              <a:t>Čeština jako druhý jazyk</a:t>
            </a:r>
          </a:p>
          <a:p>
            <a:r>
              <a:rPr lang="cs-CZ" sz="3000" b="1" dirty="0"/>
              <a:t>Jazyková skupina (celkem 7 skupin)</a:t>
            </a:r>
          </a:p>
          <a:p>
            <a:r>
              <a:rPr lang="cs-CZ" sz="3000" b="1" dirty="0"/>
              <a:t>Doučování (např. Charita)</a:t>
            </a:r>
          </a:p>
          <a:p>
            <a:pPr marL="0" indent="0">
              <a:buNone/>
            </a:pPr>
            <a:endParaRPr lang="cs-CZ" sz="4000" b="1" dirty="0"/>
          </a:p>
          <a:p>
            <a:pPr marL="0" indent="0">
              <a:buNone/>
            </a:pPr>
            <a:endParaRPr lang="cs-CZ" sz="5400" b="1" dirty="0"/>
          </a:p>
          <a:p>
            <a:pPr marL="0" indent="0">
              <a:buNone/>
            </a:pPr>
            <a:endParaRPr lang="cs-CZ" sz="5400" b="1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8F59229E-2851-4A4E-9013-56C584092CE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9552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5506FA-2512-454D-BFEB-62D202121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3738" y="4227442"/>
            <a:ext cx="4214191" cy="1139687"/>
          </a:xfrm>
        </p:spPr>
        <p:txBody>
          <a:bodyPr>
            <a:noAutofit/>
          </a:bodyPr>
          <a:lstStyle/>
          <a:p>
            <a:br>
              <a:rPr lang="cs-CZ" sz="3200" b="1" dirty="0"/>
            </a:br>
            <a:r>
              <a:rPr lang="cs-CZ" sz="3200" b="1" dirty="0"/>
              <a:t>Podpora nadace Kellnerových</a:t>
            </a:r>
          </a:p>
        </p:txBody>
      </p:sp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C0125CE2-7C58-4738-BF08-F2E712259E3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693" r="1693"/>
          <a:stretch>
            <a:fillRect/>
          </a:stretch>
        </p:blipFill>
        <p:spPr>
          <a:xfrm>
            <a:off x="989013" y="914400"/>
            <a:ext cx="6248124" cy="485029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9719D82-1D2F-49C5-8E47-880C31896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9821" y="143563"/>
            <a:ext cx="3062909" cy="4083879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1F5E24E-FE90-4BF5-9C88-EE94D753B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46504" y="5367129"/>
            <a:ext cx="3896138" cy="98066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/>
              <a:t>učebnice, slovníky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/>
              <a:t>příměstské tábory aj.</a:t>
            </a:r>
          </a:p>
        </p:txBody>
      </p:sp>
    </p:spTree>
    <p:extLst>
      <p:ext uri="{BB962C8B-B14F-4D97-AF65-F5344CB8AC3E}">
        <p14:creationId xmlns:p14="http://schemas.microsoft.com/office/powerpoint/2010/main" val="1890244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69C697-783A-4D74-A428-E10606C15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318" y="1447800"/>
            <a:ext cx="4652682" cy="1143000"/>
          </a:xfrm>
        </p:spPr>
        <p:txBody>
          <a:bodyPr>
            <a:normAutofit/>
          </a:bodyPr>
          <a:lstStyle/>
          <a:p>
            <a:r>
              <a:rPr lang="cs-CZ" sz="3200" b="1" dirty="0"/>
              <a:t>Stáže ve spolupráci          s NPI A UNICEF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06FBEFA-FC43-4510-A063-C94D9AFCDC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9318" y="2777066"/>
            <a:ext cx="3738282" cy="204893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listopad 2023 – březen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5 stáží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téměř 40 stážistů z </a:t>
            </a:r>
            <a:r>
              <a:rPr lang="cs-CZ" b="1"/>
              <a:t>9 měst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mj. 7 českobudějovických škol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73E2AAB-3BC4-4D5F-8622-E4DAB29BE08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79932"/>
            <a:ext cx="6003459" cy="4827494"/>
          </a:xfrm>
          <a:prstGeom prst="rect">
            <a:avLst/>
          </a:prstGeom>
          <a:noFill/>
        </p:spPr>
      </p:pic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5502438A-7A13-4A8B-87F6-EC00AC6B97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430305" y="-286872"/>
            <a:ext cx="4267199" cy="4159626"/>
          </a:xfrm>
        </p:spPr>
      </p:sp>
    </p:spTree>
    <p:extLst>
      <p:ext uri="{BB962C8B-B14F-4D97-AF65-F5344CB8AC3E}">
        <p14:creationId xmlns:p14="http://schemas.microsoft.com/office/powerpoint/2010/main" val="4141112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6FDE1A-029C-4119-A1A6-A9B3F60B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541538"/>
            <a:ext cx="10759105" cy="5452861"/>
          </a:xfrm>
        </p:spPr>
        <p:txBody>
          <a:bodyPr/>
          <a:lstStyle/>
          <a:p>
            <a:pPr algn="ctr"/>
            <a:r>
              <a:rPr lang="cs-CZ" b="1" dirty="0"/>
              <a:t>DĚKUJI VÁM </a:t>
            </a:r>
            <a:r>
              <a:rPr lang="cs-CZ" b="1"/>
              <a:t>ZA POZORNOST.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6967525"/>
      </p:ext>
    </p:extLst>
  </p:cSld>
  <p:clrMapOvr>
    <a:masterClrMapping/>
  </p:clrMapOvr>
</p:sld>
</file>

<file path=ppt/theme/theme1.xml><?xml version="1.0" encoding="utf-8"?>
<a:theme xmlns:a="http://schemas.openxmlformats.org/drawingml/2006/main" name="Řez">
  <a:themeElements>
    <a:clrScheme name="Řez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Řez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Řez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417</TotalTime>
  <Words>161</Words>
  <Application>Microsoft Office PowerPoint</Application>
  <PresentationFormat>Širokoúhlá obrazovka</PresentationFormat>
  <Paragraphs>28</Paragraphs>
  <Slides>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2" baseType="lpstr">
      <vt:lpstr>Arial</vt:lpstr>
      <vt:lpstr>Calibri</vt:lpstr>
      <vt:lpstr>Century Gothic</vt:lpstr>
      <vt:lpstr>Wingdings 3</vt:lpstr>
      <vt:lpstr>Řez</vt:lpstr>
      <vt:lpstr>        žáci s OMJ (ZAMĚŘENO NA UKRAJINSKÉ ŽÁKY)   </vt:lpstr>
      <vt:lpstr>Informace  k začleňování ukrajinských žáků do naší školy</vt:lpstr>
      <vt:lpstr>Prezentace aplikace PowerPoint</vt:lpstr>
      <vt:lpstr>Prezentace aplikace PowerPoint</vt:lpstr>
      <vt:lpstr> Podpora nadace Kellnerových</vt:lpstr>
      <vt:lpstr>Stáže ve spolupráci          s NPI A UNICEF</vt:lpstr>
      <vt:lpstr>DĚKUJI VÁM ZA POZORNOST.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Naši ukrajinští žáci</dc:title>
  <dc:creator>Havlíčková Vladimíra</dc:creator>
  <cp:lastModifiedBy>Havlíčková Vladimíra Mgr.</cp:lastModifiedBy>
  <cp:revision>35</cp:revision>
  <cp:lastPrinted>2025-03-27T12:14:40Z</cp:lastPrinted>
  <dcterms:created xsi:type="dcterms:W3CDTF">2023-03-02T19:13:44Z</dcterms:created>
  <dcterms:modified xsi:type="dcterms:W3CDTF">2025-03-27T16:02:18Z</dcterms:modified>
</cp:coreProperties>
</file>